
<file path=[Content_Types].xml><?xml version="1.0" encoding="utf-8"?>
<Types xmlns="http://schemas.openxmlformats.org/package/2006/content-types">
  <Default Extension="bin" ContentType="audio/unknown"/>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1" r:id="rId2"/>
    <p:sldId id="258" r:id="rId3"/>
    <p:sldId id="264" r:id="rId4"/>
    <p:sldId id="265" r:id="rId5"/>
    <p:sldId id="267" r:id="rId6"/>
    <p:sldId id="270" r:id="rId7"/>
    <p:sldId id="278" r:id="rId8"/>
    <p:sldId id="275" r:id="rId9"/>
    <p:sldId id="276" r:id="rId10"/>
    <p:sldId id="274" r:id="rId11"/>
    <p:sldId id="272"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3" autoAdjust="0"/>
    <p:restoredTop sz="94673" autoAdjust="0"/>
  </p:normalViewPr>
  <p:slideViewPr>
    <p:cSldViewPr snapToGrid="0" snapToObjects="1">
      <p:cViewPr varScale="1">
        <p:scale>
          <a:sx n="60" d="100"/>
          <a:sy n="60" d="100"/>
        </p:scale>
        <p:origin x="1100" y="4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26282-A128-DB44-9211-AE50D58AD48B}" type="datetimeFigureOut">
              <a:rPr lang="en-US" smtClean="0"/>
              <a:t>12/5/2024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771EF-7623-AC46-8E0E-44539E9C4CEA}" type="slidenum">
              <a:rPr lang="en-US" smtClean="0"/>
              <a:t>‹#›</a:t>
            </a:fld>
            <a:endParaRPr lang="en-US"/>
          </a:p>
        </p:txBody>
      </p:sp>
    </p:spTree>
    <p:extLst>
      <p:ext uri="{BB962C8B-B14F-4D97-AF65-F5344CB8AC3E}">
        <p14:creationId xmlns:p14="http://schemas.microsoft.com/office/powerpoint/2010/main" val="262425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8771EF-7623-AC46-8E0E-44539E9C4CEA}" type="slidenum">
              <a:rPr lang="en-US" smtClean="0"/>
              <a:t>7</a:t>
            </a:fld>
            <a:endParaRPr lang="en-US"/>
          </a:p>
        </p:txBody>
      </p:sp>
    </p:spTree>
    <p:extLst>
      <p:ext uri="{BB962C8B-B14F-4D97-AF65-F5344CB8AC3E}">
        <p14:creationId xmlns:p14="http://schemas.microsoft.com/office/powerpoint/2010/main" val="126731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2F1FED-0F54-6849-B3A9-8D5CFCE2F55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217084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F1FED-0F54-6849-B3A9-8D5CFCE2F55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292694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F1FED-0F54-6849-B3A9-8D5CFCE2F55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158040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F1FED-0F54-6849-B3A9-8D5CFCE2F55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7811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F1FED-0F54-6849-B3A9-8D5CFCE2F55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93511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F1FED-0F54-6849-B3A9-8D5CFCE2F55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338502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F1FED-0F54-6849-B3A9-8D5CFCE2F55E}"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429089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F1FED-0F54-6849-B3A9-8D5CFCE2F55E}"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87442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F1FED-0F54-6849-B3A9-8D5CFCE2F55E}"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9168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F1FED-0F54-6849-B3A9-8D5CFCE2F55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158893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F1FED-0F54-6849-B3A9-8D5CFCE2F55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003A1-6FBB-8B44-A62D-D061A804ECE4}" type="slidenum">
              <a:rPr lang="en-US" smtClean="0"/>
              <a:t>‹#›</a:t>
            </a:fld>
            <a:endParaRPr lang="en-US"/>
          </a:p>
        </p:txBody>
      </p:sp>
    </p:spTree>
    <p:extLst>
      <p:ext uri="{BB962C8B-B14F-4D97-AF65-F5344CB8AC3E}">
        <p14:creationId xmlns:p14="http://schemas.microsoft.com/office/powerpoint/2010/main" val="149995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F1FED-0F54-6849-B3A9-8D5CFCE2F55E}" type="datetimeFigureOut">
              <a:rPr lang="en-US" smtClean="0"/>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003A1-6FBB-8B44-A62D-D061A804ECE4}" type="slidenum">
              <a:rPr lang="en-US" smtClean="0"/>
              <a:t>‹#›</a:t>
            </a:fld>
            <a:endParaRPr lang="en-US"/>
          </a:p>
        </p:txBody>
      </p:sp>
    </p:spTree>
    <p:extLst>
      <p:ext uri="{BB962C8B-B14F-4D97-AF65-F5344CB8AC3E}">
        <p14:creationId xmlns:p14="http://schemas.microsoft.com/office/powerpoint/2010/main" val="64886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3385-7E19-162D-3099-40AAF6F679C5}"/>
              </a:ext>
            </a:extLst>
          </p:cNvPr>
          <p:cNvSpPr>
            <a:spLocks noGrp="1"/>
          </p:cNvSpPr>
          <p:nvPr>
            <p:ph type="title"/>
          </p:nvPr>
        </p:nvSpPr>
        <p:spPr/>
        <p:txBody>
          <a:bodyPr>
            <a:normAutofit fontScale="90000"/>
          </a:bodyPr>
          <a:lstStyle/>
          <a:p>
            <a:r>
              <a:rPr lang="en-US" altLang="en-US" sz="4400" b="1" dirty="0">
                <a:solidFill>
                  <a:schemeClr val="accent2"/>
                </a:solidFill>
                <a:ea typeface="MS PGothic"/>
              </a:rPr>
              <a:t>SUNY NIAGARA</a:t>
            </a:r>
            <a:br>
              <a:rPr lang="en-US" altLang="en-US" sz="4400" b="1" dirty="0">
                <a:solidFill>
                  <a:schemeClr val="accent2"/>
                </a:solidFill>
                <a:ea typeface="MS PGothic"/>
              </a:rPr>
            </a:br>
            <a:r>
              <a:rPr lang="en-US" altLang="en-US" sz="4400" b="1" dirty="0">
                <a:solidFill>
                  <a:schemeClr val="accent2"/>
                </a:solidFill>
                <a:ea typeface="MS PGothic"/>
              </a:rPr>
              <a:t>SURGICAL TECHNOLOGY PROGRAM</a:t>
            </a:r>
            <a:endParaRPr lang="en-US" dirty="0"/>
          </a:p>
        </p:txBody>
      </p:sp>
      <p:pic>
        <p:nvPicPr>
          <p:cNvPr id="5" name="Content Placeholder 4">
            <a:extLst>
              <a:ext uri="{FF2B5EF4-FFF2-40B4-BE49-F238E27FC236}">
                <a16:creationId xmlns:a16="http://schemas.microsoft.com/office/drawing/2014/main" id="{8DE57618-35B3-1A97-8939-CEE5A36A2445}"/>
              </a:ext>
            </a:extLst>
          </p:cNvPr>
          <p:cNvPicPr>
            <a:picLocks noGrp="1" noChangeAspect="1"/>
          </p:cNvPicPr>
          <p:nvPr>
            <p:ph idx="1"/>
          </p:nvPr>
        </p:nvPicPr>
        <p:blipFill>
          <a:blip r:embed="rId2"/>
          <a:stretch>
            <a:fillRect/>
          </a:stretch>
        </p:blipFill>
        <p:spPr>
          <a:xfrm>
            <a:off x="457200" y="1874704"/>
            <a:ext cx="8382000" cy="4587056"/>
          </a:xfrm>
        </p:spPr>
      </p:pic>
    </p:spTree>
    <p:extLst>
      <p:ext uri="{BB962C8B-B14F-4D97-AF65-F5344CB8AC3E}">
        <p14:creationId xmlns:p14="http://schemas.microsoft.com/office/powerpoint/2010/main" val="320070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3F9F-0553-3988-F50F-638285E45F7D}"/>
              </a:ext>
            </a:extLst>
          </p:cNvPr>
          <p:cNvSpPr>
            <a:spLocks noGrp="1"/>
          </p:cNvSpPr>
          <p:nvPr>
            <p:ph type="title"/>
          </p:nvPr>
        </p:nvSpPr>
        <p:spPr/>
        <p:txBody>
          <a:bodyPr/>
          <a:lstStyle/>
          <a:p>
            <a:r>
              <a:rPr lang="en-US" altLang="en-US" b="1" dirty="0">
                <a:solidFill>
                  <a:schemeClr val="accent2"/>
                </a:solidFill>
                <a:ea typeface="MS PGothic"/>
              </a:rPr>
              <a:t>SURGICAL TECHNOLOGY</a:t>
            </a:r>
            <a:endParaRPr lang="en-US" dirty="0"/>
          </a:p>
        </p:txBody>
      </p:sp>
      <p:pic>
        <p:nvPicPr>
          <p:cNvPr id="5" name="Content Placeholder 4">
            <a:extLst>
              <a:ext uri="{FF2B5EF4-FFF2-40B4-BE49-F238E27FC236}">
                <a16:creationId xmlns:a16="http://schemas.microsoft.com/office/drawing/2014/main" id="{141AFA09-0BD2-33CD-528E-B51E21168896}"/>
              </a:ext>
            </a:extLst>
          </p:cNvPr>
          <p:cNvPicPr>
            <a:picLocks noGrp="1" noChangeAspect="1"/>
          </p:cNvPicPr>
          <p:nvPr>
            <p:ph idx="1"/>
          </p:nvPr>
        </p:nvPicPr>
        <p:blipFill>
          <a:blip r:embed="rId2"/>
          <a:stretch>
            <a:fillRect/>
          </a:stretch>
        </p:blipFill>
        <p:spPr>
          <a:xfrm>
            <a:off x="1011936" y="1600200"/>
            <a:ext cx="7400543" cy="4776216"/>
          </a:xfrm>
        </p:spPr>
      </p:pic>
    </p:spTree>
    <p:extLst>
      <p:ext uri="{BB962C8B-B14F-4D97-AF65-F5344CB8AC3E}">
        <p14:creationId xmlns:p14="http://schemas.microsoft.com/office/powerpoint/2010/main" val="127093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884767-1881-BA4E-C2A5-490DA0807AC6}"/>
              </a:ext>
            </a:extLst>
          </p:cNvPr>
          <p:cNvSpPr>
            <a:spLocks noGrp="1"/>
          </p:cNvSpPr>
          <p:nvPr>
            <p:ph type="title"/>
          </p:nvPr>
        </p:nvSpPr>
        <p:spPr/>
        <p:txBody>
          <a:bodyPr/>
          <a:lstStyle/>
          <a:p>
            <a:r>
              <a:rPr lang="en-US" altLang="en-US" b="1" dirty="0">
                <a:solidFill>
                  <a:schemeClr val="accent2"/>
                </a:solidFill>
                <a:ea typeface="MS PGothic"/>
              </a:rPr>
              <a:t>SURGICAL TECHNOLOGY</a:t>
            </a:r>
            <a:endParaRPr lang="en-US" dirty="0"/>
          </a:p>
        </p:txBody>
      </p:sp>
      <p:pic>
        <p:nvPicPr>
          <p:cNvPr id="8" name="Content Placeholder 7">
            <a:extLst>
              <a:ext uri="{FF2B5EF4-FFF2-40B4-BE49-F238E27FC236}">
                <a16:creationId xmlns:a16="http://schemas.microsoft.com/office/drawing/2014/main" id="{A7D7C610-5575-F63F-F2CF-36AB8F6A4FB5}"/>
              </a:ext>
            </a:extLst>
          </p:cNvPr>
          <p:cNvPicPr>
            <a:picLocks noGrp="1" noChangeAspect="1"/>
          </p:cNvPicPr>
          <p:nvPr>
            <p:ph idx="1"/>
          </p:nvPr>
        </p:nvPicPr>
        <p:blipFill>
          <a:blip r:embed="rId2"/>
          <a:stretch>
            <a:fillRect/>
          </a:stretch>
        </p:blipFill>
        <p:spPr>
          <a:xfrm>
            <a:off x="618744" y="1417638"/>
            <a:ext cx="7906512" cy="5019738"/>
          </a:xfrm>
        </p:spPr>
      </p:pic>
    </p:spTree>
    <p:extLst>
      <p:ext uri="{BB962C8B-B14F-4D97-AF65-F5344CB8AC3E}">
        <p14:creationId xmlns:p14="http://schemas.microsoft.com/office/powerpoint/2010/main" val="25436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00"/>
            <a:ext cx="8229600" cy="864000"/>
          </a:xfrm>
        </p:spPr>
        <p:txBody>
          <a:bodyPr/>
          <a:lstStyle/>
          <a:p>
            <a:r>
              <a:rPr lang="en-US" altLang="en-US" b="1" dirty="0">
                <a:solidFill>
                  <a:schemeClr val="accent2"/>
                </a:solidFill>
                <a:ea typeface="MS PGothic"/>
                <a:cs typeface="Arial"/>
              </a:rPr>
              <a:t>SURGICAL TECHNOLOGY</a:t>
            </a:r>
            <a:endParaRPr lang="en-US" dirty="0"/>
          </a:p>
        </p:txBody>
      </p:sp>
      <p:sp>
        <p:nvSpPr>
          <p:cNvPr id="4" name="Content Placeholder 3"/>
          <p:cNvSpPr>
            <a:spLocks noGrp="1"/>
          </p:cNvSpPr>
          <p:nvPr>
            <p:ph sz="half" idx="2"/>
          </p:nvPr>
        </p:nvSpPr>
        <p:spPr>
          <a:xfrm>
            <a:off x="4095199" y="855360"/>
            <a:ext cx="5048801" cy="5875200"/>
          </a:xfrm>
        </p:spPr>
        <p:txBody>
          <a:bodyPr/>
          <a:lstStyle/>
          <a:p>
            <a:pPr marL="0" indent="0" algn="ctr">
              <a:buNone/>
            </a:pPr>
            <a:r>
              <a:rPr lang="en-US" altLang="en-US" b="1" dirty="0">
                <a:latin typeface="Verdana" pitchFamily="34" charset="0"/>
                <a:ea typeface="MS PGothic"/>
              </a:rPr>
              <a:t>Please visit the </a:t>
            </a:r>
            <a:br>
              <a:rPr lang="en-US" altLang="en-US" b="1" dirty="0">
                <a:latin typeface="Verdana" pitchFamily="34" charset="0"/>
                <a:ea typeface="MS PGothic"/>
              </a:rPr>
            </a:br>
            <a:r>
              <a:rPr lang="en-US" altLang="en-US" b="1" dirty="0">
                <a:latin typeface="Verdana" pitchFamily="34" charset="0"/>
                <a:ea typeface="MS PGothic"/>
              </a:rPr>
              <a:t>Surgical Technology Program on the SUNY Niagara website </a:t>
            </a:r>
          </a:p>
          <a:p>
            <a:pPr marL="0" indent="0" algn="ctr">
              <a:buNone/>
            </a:pPr>
            <a:r>
              <a:rPr lang="en-US" altLang="en-US" sz="2000" b="1" dirty="0">
                <a:latin typeface="Verdana" pitchFamily="34" charset="0"/>
                <a:ea typeface="MS PGothic"/>
              </a:rPr>
              <a:t>For more information email </a:t>
            </a:r>
          </a:p>
          <a:p>
            <a:pPr marL="0" indent="0" algn="ctr">
              <a:buNone/>
            </a:pPr>
            <a:r>
              <a:rPr lang="en-US" altLang="en-US" sz="1800" b="1" dirty="0">
                <a:latin typeface="Verdana" pitchFamily="34" charset="0"/>
                <a:ea typeface="MS PGothic"/>
              </a:rPr>
              <a:t>Gemma Fournier CST, RN, MSN, FAST</a:t>
            </a:r>
            <a:br>
              <a:rPr lang="en-US" altLang="en-US" sz="1800" b="1" dirty="0">
                <a:latin typeface="Verdana" pitchFamily="34" charset="0"/>
                <a:ea typeface="MS PGothic"/>
              </a:rPr>
            </a:br>
            <a:r>
              <a:rPr lang="en-US" altLang="en-US" sz="1800" b="1" dirty="0">
                <a:latin typeface="Verdana" pitchFamily="34" charset="0"/>
                <a:ea typeface="MS PGothic"/>
              </a:rPr>
              <a:t>Surgical Technology Program Coordinator/Professor</a:t>
            </a:r>
          </a:p>
          <a:p>
            <a:pPr marL="0" indent="0" algn="ctr">
              <a:buNone/>
            </a:pPr>
            <a:r>
              <a:rPr lang="en-US" altLang="en-US" sz="1600" b="1" dirty="0" err="1">
                <a:solidFill>
                  <a:srgbClr val="A50021"/>
                </a:solidFill>
                <a:latin typeface="Verdana" pitchFamily="34" charset="0"/>
                <a:ea typeface="MS PGothic"/>
              </a:rPr>
              <a:t>www.fournier@niagaracc.suny.edu</a:t>
            </a:r>
            <a:endParaRPr lang="en-US" sz="1600" dirty="0"/>
          </a:p>
          <a:p>
            <a:endParaRPr lang="en-US" dirty="0"/>
          </a:p>
        </p:txBody>
      </p:sp>
      <p:pic>
        <p:nvPicPr>
          <p:cNvPr id="3" name="Picture 2" descr="Screenshot_20211231-084652_Chr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231" y="4103077"/>
            <a:ext cx="1865923" cy="2325077"/>
          </a:xfrm>
          <a:prstGeom prst="rect">
            <a:avLst/>
          </a:prstGeom>
        </p:spPr>
      </p:pic>
      <p:pic>
        <p:nvPicPr>
          <p:cNvPr id="9" name="Content Placeholder 8">
            <a:extLst>
              <a:ext uri="{FF2B5EF4-FFF2-40B4-BE49-F238E27FC236}">
                <a16:creationId xmlns:a16="http://schemas.microsoft.com/office/drawing/2014/main" id="{0C9952DB-B548-C763-4691-3AF8AE066EF7}"/>
              </a:ext>
            </a:extLst>
          </p:cNvPr>
          <p:cNvPicPr>
            <a:picLocks noGrp="1" noChangeAspect="1"/>
          </p:cNvPicPr>
          <p:nvPr>
            <p:ph sz="half" idx="1"/>
          </p:nvPr>
        </p:nvPicPr>
        <p:blipFill>
          <a:blip r:embed="rId3"/>
          <a:stretch>
            <a:fillRect/>
          </a:stretch>
        </p:blipFill>
        <p:spPr>
          <a:xfrm>
            <a:off x="457200" y="1155700"/>
            <a:ext cx="3638000" cy="5098796"/>
          </a:xfrm>
        </p:spPr>
      </p:pic>
    </p:spTree>
    <p:extLst>
      <p:ext uri="{BB962C8B-B14F-4D97-AF65-F5344CB8AC3E}">
        <p14:creationId xmlns:p14="http://schemas.microsoft.com/office/powerpoint/2010/main" val="1531197316"/>
      </p:ext>
    </p:extLst>
  </p:cSld>
  <p:clrMapOvr>
    <a:masterClrMapping/>
  </p:clrMapOvr>
  <mc:AlternateContent xmlns:mc="http://schemas.openxmlformats.org/markup-compatibility/2006" xmlns:p14="http://schemas.microsoft.com/office/powerpoint/2010/main">
    <mc:Choice Requires="p14">
      <p:transition p14:dur="0" advTm="81837"/>
    </mc:Choice>
    <mc:Fallback xmlns="">
      <p:transition xmlns:p14="http://schemas.microsoft.com/office/powerpoint/2010/main" advTm="818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7" y="107580"/>
            <a:ext cx="8042276" cy="835849"/>
          </a:xfrm>
        </p:spPr>
        <p:txBody>
          <a:bodyPr/>
          <a:lstStyle/>
          <a:p>
            <a:r>
              <a:rPr lang="en-US" altLang="en-US" sz="4800" b="1" dirty="0">
                <a:solidFill>
                  <a:schemeClr val="accent2"/>
                </a:solidFill>
                <a:ea typeface="MS PGothic"/>
              </a:rPr>
              <a:t>SURGICAL TECHNOLOGY</a:t>
            </a:r>
            <a:endParaRPr lang="en-US" dirty="0"/>
          </a:p>
        </p:txBody>
      </p:sp>
      <p:sp>
        <p:nvSpPr>
          <p:cNvPr id="5" name="Content Placeholder 4"/>
          <p:cNvSpPr>
            <a:spLocks noGrp="1"/>
          </p:cNvSpPr>
          <p:nvPr>
            <p:ph idx="1"/>
          </p:nvPr>
        </p:nvSpPr>
        <p:spPr>
          <a:xfrm>
            <a:off x="333829" y="841829"/>
            <a:ext cx="8665028" cy="5810389"/>
          </a:xfrm>
        </p:spPr>
        <p:txBody>
          <a:bodyPr>
            <a:normAutofit/>
          </a:bodyPr>
          <a:lstStyle/>
          <a:p>
            <a:pPr>
              <a:lnSpc>
                <a:spcPct val="80000"/>
              </a:lnSpc>
              <a:buClr>
                <a:srgbClr val="FF0000"/>
              </a:buClr>
              <a:buFont typeface="Monotype Sorts"/>
              <a:buNone/>
            </a:pPr>
            <a:r>
              <a:rPr lang="en-US" altLang="en-US" b="1" u="sng" dirty="0">
                <a:solidFill>
                  <a:schemeClr val="accent2"/>
                </a:solidFill>
                <a:ea typeface="MS PGothic"/>
              </a:rPr>
              <a:t>The Program</a:t>
            </a:r>
          </a:p>
          <a:p>
            <a:pPr>
              <a:lnSpc>
                <a:spcPct val="80000"/>
              </a:lnSpc>
              <a:buClr>
                <a:srgbClr val="9900CC"/>
              </a:buClr>
              <a:buFont typeface="Wingdings" pitchFamily="2" charset="2"/>
              <a:buChar char="§"/>
            </a:pPr>
            <a:r>
              <a:rPr lang="en-US" altLang="en-US" b="1" dirty="0">
                <a:ea typeface="MS PGothic"/>
              </a:rPr>
              <a:t>2-year, college-based program leading  to an A.A.S. degree in Surgical Technology.</a:t>
            </a:r>
          </a:p>
          <a:p>
            <a:pPr>
              <a:lnSpc>
                <a:spcPct val="80000"/>
              </a:lnSpc>
              <a:buClr>
                <a:srgbClr val="9900CC"/>
              </a:buClr>
              <a:buFont typeface="Wingdings" pitchFamily="2" charset="2"/>
              <a:buChar char="§"/>
            </a:pPr>
            <a:r>
              <a:rPr lang="en-US" altLang="en-US" b="1" dirty="0">
                <a:ea typeface="MS PGothic"/>
              </a:rPr>
              <a:t>Commission on Accreditation of Allied Health Education Programs (CAAHEP) Accredited Surgical Technology Program.</a:t>
            </a:r>
          </a:p>
          <a:p>
            <a:pPr lvl="1">
              <a:lnSpc>
                <a:spcPct val="80000"/>
              </a:lnSpc>
              <a:buClr>
                <a:srgbClr val="9900CC"/>
              </a:buClr>
              <a:buFont typeface="Wingdings" pitchFamily="2" charset="2"/>
              <a:buChar char="§"/>
            </a:pPr>
            <a:r>
              <a:rPr lang="en-US" altLang="en-US" b="1" dirty="0">
                <a:ea typeface="MS PGothic"/>
              </a:rPr>
              <a:t>Graduates are eligible to take the NBSTSA Certifying Surgical Technologist (CST) Examination.</a:t>
            </a:r>
          </a:p>
          <a:p>
            <a:pPr lvl="1">
              <a:lnSpc>
                <a:spcPct val="80000"/>
              </a:lnSpc>
              <a:buClr>
                <a:srgbClr val="9900CC"/>
              </a:buClr>
              <a:buFont typeface="Wingdings" pitchFamily="2" charset="2"/>
              <a:buChar char="§"/>
            </a:pPr>
            <a:r>
              <a:rPr lang="en-US" altLang="en-US" b="1" dirty="0">
                <a:ea typeface="MS PGothic"/>
              </a:rPr>
              <a:t>In New York State, all graduates are mandated to be credentialed as a Certified Surgical Technologist (CST) in order to be employed.</a:t>
            </a:r>
          </a:p>
          <a:p>
            <a:pPr lvl="2">
              <a:lnSpc>
                <a:spcPct val="80000"/>
              </a:lnSpc>
              <a:buClr>
                <a:srgbClr val="9900CC"/>
              </a:buClr>
              <a:buFont typeface="Wingdings" pitchFamily="2" charset="2"/>
              <a:buChar char="§"/>
            </a:pPr>
            <a:r>
              <a:rPr lang="en-US" altLang="en-US" sz="2800" b="1" dirty="0">
                <a:ea typeface="MS PGothic"/>
              </a:rPr>
              <a:t>NCCC offers the NBSTSA Certifying Surgical Technologist Exam on campus to the graduating class. </a:t>
            </a:r>
          </a:p>
          <a:p>
            <a:pPr marL="914400" lvl="2" indent="0">
              <a:lnSpc>
                <a:spcPct val="80000"/>
              </a:lnSpc>
              <a:buClr>
                <a:srgbClr val="9900CC"/>
              </a:buClr>
              <a:buNone/>
            </a:pPr>
            <a:endParaRPr lang="en-US" altLang="en-US" sz="2800" b="1" dirty="0">
              <a:ea typeface="MS PGothic"/>
            </a:endParaRPr>
          </a:p>
          <a:p>
            <a:endParaRPr lang="en-US" dirty="0"/>
          </a:p>
        </p:txBody>
      </p:sp>
    </p:spTree>
    <p:extLst>
      <p:ext uri="{BB962C8B-B14F-4D97-AF65-F5344CB8AC3E}">
        <p14:creationId xmlns:p14="http://schemas.microsoft.com/office/powerpoint/2010/main" val="3494407483"/>
      </p:ext>
    </p:extLst>
  </p:cSld>
  <p:clrMapOvr>
    <a:masterClrMapping/>
  </p:clrMapOvr>
  <mc:AlternateContent xmlns:mc="http://schemas.openxmlformats.org/markup-compatibility/2006" xmlns:p14="http://schemas.microsoft.com/office/powerpoint/2010/main">
    <mc:Choice Requires="p14">
      <p:transition p14:dur="100" advTm="15000">
        <p:cover/>
        <p:sndAc>
          <p:stSnd>
            <p:snd r:embed="rId2" name="Stapler"/>
          </p:stSnd>
        </p:sndAc>
      </p:transition>
    </mc:Choice>
    <mc:Fallback xmlns="">
      <p:transition xmlns:p14="http://schemas.microsoft.com/office/powerpoint/2010/main" advTm="15000">
        <p:cover/>
        <p:sndAc>
          <p:stSnd>
            <p:snd r:embed="rId3" name="Stapler"/>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727"/>
          </a:xfrm>
        </p:spPr>
        <p:txBody>
          <a:bodyPr>
            <a:normAutofit fontScale="90000"/>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idx="1"/>
          </p:nvPr>
        </p:nvSpPr>
        <p:spPr>
          <a:xfrm>
            <a:off x="0" y="692727"/>
            <a:ext cx="9144000" cy="6097919"/>
          </a:xfrm>
        </p:spPr>
        <p:txBody>
          <a:bodyPr>
            <a:normAutofit/>
          </a:bodyPr>
          <a:lstStyle/>
          <a:p>
            <a:pPr marL="0" indent="0">
              <a:buNone/>
            </a:pPr>
            <a:r>
              <a:rPr lang="en-US" sz="2400" b="1" dirty="0"/>
              <a:t>Prospective (Future) Surgical Technology (ST) Students: </a:t>
            </a:r>
          </a:p>
          <a:p>
            <a:pPr lvl="0"/>
            <a:r>
              <a:rPr lang="en-US" sz="2200" b="1" u="sng" dirty="0"/>
              <a:t>In Spring/Summer 2024:</a:t>
            </a:r>
            <a:r>
              <a:rPr lang="en-US" sz="2200" b="1" dirty="0"/>
              <a:t> Students interested in the ST Program will be accepted into Liberal Arts and Science (LAS) Program. </a:t>
            </a:r>
          </a:p>
          <a:p>
            <a:pPr lvl="1"/>
            <a:r>
              <a:rPr lang="en-US" sz="2200" b="1" dirty="0"/>
              <a:t>LAS students interested in the ST program </a:t>
            </a:r>
            <a:r>
              <a:rPr lang="en-US" sz="2200" b="1" u="sng" dirty="0"/>
              <a:t>must </a:t>
            </a:r>
            <a:r>
              <a:rPr lang="en-US" sz="2200" b="1" dirty="0"/>
              <a:t>enroll in the Allied Health Perioperative I (AHP 100E/L) and Anatomy and Physiology I BIO 213 E/L (A&amp;P I) (both lecture and laboratory) in Fall 2024 (Pre-requisite semester).</a:t>
            </a:r>
          </a:p>
          <a:p>
            <a:pPr lvl="2"/>
            <a:r>
              <a:rPr lang="en-US" sz="2200" b="1" dirty="0"/>
              <a:t>Students will automatically be </a:t>
            </a:r>
            <a:r>
              <a:rPr lang="en-US" sz="2200" b="1" u="sng" dirty="0"/>
              <a:t>considered</a:t>
            </a:r>
            <a:r>
              <a:rPr lang="en-US" sz="2200" b="1" dirty="0"/>
              <a:t> for the ST Program and </a:t>
            </a:r>
            <a:r>
              <a:rPr lang="en-US" sz="2200" b="1" u="sng" dirty="0"/>
              <a:t>only</a:t>
            </a:r>
            <a:r>
              <a:rPr lang="en-US" sz="2200" b="1" dirty="0"/>
              <a:t> those who successfully earn a C grade or higher in the Allied Health Perioperative I (AHP 100E/L) and Anatomy and Physiology I BIO 213 E/L (A&amp;P I) in December 2024.</a:t>
            </a:r>
          </a:p>
          <a:p>
            <a:pPr lvl="2"/>
            <a:r>
              <a:rPr lang="en-US" sz="2000" b="1" dirty="0"/>
              <a:t>Students need to earn a C grade or higher for AHP 100E/L, ALL SUR core courses and BIO courses to be eligible to graduate from the ST program.</a:t>
            </a:r>
          </a:p>
          <a:p>
            <a:pPr lvl="2"/>
            <a:r>
              <a:rPr lang="en-US" sz="2000" b="1" dirty="0"/>
              <a:t>If college-level courses were completed prior to the student starting in the ST program and the courses are to be used to fulfill degree requirements, a minimum ST program grade-point average of 2.0 is required to be eligible to graduate. </a:t>
            </a:r>
          </a:p>
          <a:p>
            <a:endParaRPr lang="en-US" sz="2000" dirty="0"/>
          </a:p>
        </p:txBody>
      </p:sp>
    </p:spTree>
    <p:extLst>
      <p:ext uri="{BB962C8B-B14F-4D97-AF65-F5344CB8AC3E}">
        <p14:creationId xmlns:p14="http://schemas.microsoft.com/office/powerpoint/2010/main" val="3116390145"/>
      </p:ext>
    </p:extLst>
  </p:cSld>
  <p:clrMapOvr>
    <a:masterClrMapping/>
  </p:clrMapOvr>
  <mc:AlternateContent xmlns:mc="http://schemas.openxmlformats.org/markup-compatibility/2006" xmlns:p14="http://schemas.microsoft.com/office/powerpoint/2010/main">
    <mc:Choice Requires="p14">
      <p:transition p14:dur="200" advTm="20000">
        <p:cover/>
        <p:sndAc>
          <p:stSnd>
            <p:snd r:embed="rId2" name="Stapler"/>
          </p:stSnd>
        </p:sndAc>
      </p:transition>
    </mc:Choice>
    <mc:Fallback xmlns="">
      <p:transition xmlns:p14="http://schemas.microsoft.com/office/powerpoint/2010/main" advTm="20000">
        <p:cover/>
        <p:sndAc>
          <p:stSnd>
            <p:snd r:embed="rId3" name="Stapler"/>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54"/>
            <a:ext cx="8229600" cy="779374"/>
          </a:xfrm>
        </p:spPr>
        <p:txBody>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idx="1"/>
          </p:nvPr>
        </p:nvSpPr>
        <p:spPr>
          <a:xfrm>
            <a:off x="0" y="731263"/>
            <a:ext cx="9024934" cy="5975192"/>
          </a:xfrm>
        </p:spPr>
        <p:txBody>
          <a:bodyPr>
            <a:noAutofit/>
          </a:bodyPr>
          <a:lstStyle/>
          <a:p>
            <a:pPr lvl="0"/>
            <a:r>
              <a:rPr lang="en-US" sz="2000" b="1" u="sng" dirty="0"/>
              <a:t>In Fall 2024</a:t>
            </a:r>
            <a:r>
              <a:rPr lang="en-US" sz="1600" b="1" u="sng" dirty="0"/>
              <a:t>: </a:t>
            </a:r>
            <a:r>
              <a:rPr lang="en-US" sz="1600" b="1" dirty="0"/>
              <a:t>Pre-requisite semester with acceptance (curriculum change) into the Surgical Technology (ST) Program and advisement session will occur in </a:t>
            </a:r>
            <a:r>
              <a:rPr lang="en-US" sz="1600" b="1" u="sng" dirty="0"/>
              <a:t>December 2024</a:t>
            </a:r>
            <a:r>
              <a:rPr lang="en-US" sz="1600" b="1" dirty="0"/>
              <a:t> for </a:t>
            </a:r>
            <a:r>
              <a:rPr lang="en-US" sz="1600" b="1" u="sng" dirty="0"/>
              <a:t>Spring 2025</a:t>
            </a:r>
            <a:r>
              <a:rPr lang="en-US" sz="1600" b="1" dirty="0"/>
              <a:t>: for students who </a:t>
            </a:r>
            <a:r>
              <a:rPr lang="en-US" sz="1600" b="1" u="sng" dirty="0"/>
              <a:t>only</a:t>
            </a:r>
            <a:r>
              <a:rPr lang="en-US" sz="1600" b="1" dirty="0"/>
              <a:t> successfully earn a </a:t>
            </a:r>
            <a:r>
              <a:rPr lang="en-US" sz="1600" b="1" u="sng" dirty="0"/>
              <a:t>C grade or higher </a:t>
            </a:r>
            <a:r>
              <a:rPr lang="en-US" sz="1600" b="1" dirty="0"/>
              <a:t>in the Allied Health Perioperative I (AHP 100 E/L) and Anatomy and Physiology I BIO 213 E/L (A&amp;P I) (both lecture and laboratory).</a:t>
            </a:r>
          </a:p>
          <a:p>
            <a:pPr lvl="1"/>
            <a:r>
              <a:rPr lang="en-US" sz="1600" b="1" dirty="0"/>
              <a:t>The following pre-requisite courses that may be met concurrently are:</a:t>
            </a:r>
          </a:p>
          <a:p>
            <a:pPr lvl="3"/>
            <a:r>
              <a:rPr lang="en-US" sz="1600" b="1" dirty="0"/>
              <a:t>Anatomy and Physiology I: BIO 213 E/L (A&amp;P I) (both lecture (4 credits) and laboratory (1 credit). </a:t>
            </a:r>
          </a:p>
          <a:p>
            <a:pPr lvl="3"/>
            <a:r>
              <a:rPr lang="en-US" sz="1600" b="1" dirty="0"/>
              <a:t>Allied Health Perioperative I (AHP 100 E/L) (4 credits) </a:t>
            </a:r>
          </a:p>
          <a:p>
            <a:pPr lvl="3"/>
            <a:r>
              <a:rPr lang="en-US" sz="1600" b="1" dirty="0"/>
              <a:t>HED elective (3 credits)</a:t>
            </a:r>
          </a:p>
          <a:p>
            <a:pPr lvl="3"/>
            <a:r>
              <a:rPr lang="en-US" sz="1600" b="1" dirty="0"/>
              <a:t>Medical Terminology (MED 134) (3 credits) </a:t>
            </a:r>
          </a:p>
          <a:p>
            <a:pPr lvl="1"/>
            <a:r>
              <a:rPr lang="en-US" sz="1600" b="1" u="sng" dirty="0"/>
              <a:t>ONLY 50</a:t>
            </a:r>
            <a:r>
              <a:rPr lang="en-US" sz="1600" b="1" dirty="0"/>
              <a:t> slots are available for </a:t>
            </a:r>
            <a:r>
              <a:rPr lang="en-US" sz="1600" b="1" u="sng" dirty="0"/>
              <a:t>Spring 2025</a:t>
            </a:r>
            <a:r>
              <a:rPr lang="en-US" sz="1600" b="1" dirty="0"/>
              <a:t>: </a:t>
            </a:r>
          </a:p>
          <a:p>
            <a:pPr lvl="2"/>
            <a:r>
              <a:rPr lang="en-US" sz="1600" b="1" dirty="0"/>
              <a:t>This is determined according to the students AHP I00 E/L and BIO 213 E/L (A&amp;PI) (both lecture and laboratory) with a minimum C grade or higher and ST application date.</a:t>
            </a:r>
          </a:p>
          <a:p>
            <a:pPr lvl="2"/>
            <a:r>
              <a:rPr lang="en-US" sz="1600" b="1" u="sng" dirty="0"/>
              <a:t>Annual</a:t>
            </a:r>
            <a:r>
              <a:rPr lang="en-US" sz="1600" b="1" dirty="0"/>
              <a:t> Health records/Immunizations/Titer requirements approval through the SUNY Niagara Wellness Center.</a:t>
            </a:r>
          </a:p>
          <a:p>
            <a:pPr lvl="2"/>
            <a:r>
              <a:rPr lang="en-US" sz="1600" b="1" dirty="0"/>
              <a:t>Certification of Basic Life Support for Professional Rescuer or Basic Life Support Provider and must remain current throughout the entire program. </a:t>
            </a:r>
          </a:p>
          <a:p>
            <a:pPr lvl="1"/>
            <a:r>
              <a:rPr lang="en-US" sz="1600" b="1" dirty="0"/>
              <a:t>All applicants must meet the following admission requirements for the ST Program: </a:t>
            </a:r>
          </a:p>
          <a:p>
            <a:pPr lvl="2"/>
            <a:r>
              <a:rPr lang="en-US" sz="1400" b="1" dirty="0"/>
              <a:t>High school diploma or equivalency diploma.</a:t>
            </a:r>
          </a:p>
          <a:p>
            <a:pPr lvl="2"/>
            <a:r>
              <a:rPr lang="en-US" sz="1400" b="1" dirty="0"/>
              <a:t>Applicants will be tested for Academic Foundations in reading and mathematics. To be accepted into the program, applicants must earn the minimum required score on these tests or pass the Academic Foundations course listed:    Will need to pass ENG 099, AAC 042, and MAT 012            </a:t>
            </a:r>
          </a:p>
          <a:p>
            <a:pPr lvl="2"/>
            <a:endParaRPr lang="en-US" sz="1600" dirty="0"/>
          </a:p>
          <a:p>
            <a:endParaRPr lang="en-US" sz="1600" dirty="0"/>
          </a:p>
        </p:txBody>
      </p:sp>
    </p:spTree>
    <p:extLst>
      <p:ext uri="{BB962C8B-B14F-4D97-AF65-F5344CB8AC3E}">
        <p14:creationId xmlns:p14="http://schemas.microsoft.com/office/powerpoint/2010/main" val="870432925"/>
      </p:ext>
    </p:extLst>
  </p:cSld>
  <p:clrMapOvr>
    <a:masterClrMapping/>
  </p:clrMapOvr>
  <mc:AlternateContent xmlns:mc="http://schemas.openxmlformats.org/markup-compatibility/2006" xmlns:p14="http://schemas.microsoft.com/office/powerpoint/2010/main">
    <mc:Choice Requires="p14">
      <p:transition p14:dur="200" advTm="20000">
        <p:cover/>
        <p:sndAc>
          <p:stSnd>
            <p:snd r:embed="rId2" name="Stapler"/>
          </p:stSnd>
        </p:sndAc>
      </p:transition>
    </mc:Choice>
    <mc:Fallback xmlns="">
      <p:transition xmlns:p14="http://schemas.microsoft.com/office/powerpoint/2010/main" advTm="20000">
        <p:cover/>
        <p:sndAc>
          <p:stSnd>
            <p:snd r:embed="rId3" name="Stapler"/>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09448"/>
          </a:xfrm>
        </p:spPr>
        <p:txBody>
          <a:bodyPr>
            <a:normAutofit fontScale="90000"/>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idx="1"/>
          </p:nvPr>
        </p:nvSpPr>
        <p:spPr>
          <a:xfrm>
            <a:off x="166413" y="630621"/>
            <a:ext cx="8825187" cy="6157310"/>
          </a:xfrm>
        </p:spPr>
        <p:txBody>
          <a:bodyPr>
            <a:noAutofit/>
          </a:bodyPr>
          <a:lstStyle/>
          <a:p>
            <a:pPr lvl="0"/>
            <a:r>
              <a:rPr lang="en-US" sz="1400" b="1" u="sng" dirty="0"/>
              <a:t>In Spring 2025:</a:t>
            </a:r>
            <a:r>
              <a:rPr lang="en-US" sz="1400" dirty="0"/>
              <a:t> </a:t>
            </a:r>
            <a:r>
              <a:rPr lang="en-US" sz="1400" b="1" dirty="0"/>
              <a:t>Students are enrolled in the ST Program where ST courses will begin:  </a:t>
            </a:r>
          </a:p>
          <a:p>
            <a:pPr lvl="1"/>
            <a:r>
              <a:rPr lang="en-US" sz="1400" b="1" dirty="0"/>
              <a:t>Surgical Technology II (SUR 104E) Lecture (7 credits total)</a:t>
            </a:r>
          </a:p>
          <a:p>
            <a:pPr lvl="1"/>
            <a:r>
              <a:rPr lang="en-US" sz="1400" b="1" dirty="0"/>
              <a:t>Surgical Technology II (SUR 104C) Clinical 2 Days per week</a:t>
            </a:r>
          </a:p>
          <a:p>
            <a:pPr lvl="2">
              <a:lnSpc>
                <a:spcPct val="80000"/>
              </a:lnSpc>
              <a:buClr>
                <a:srgbClr val="9900CC"/>
              </a:buClr>
              <a:buFont typeface="Wingdings" pitchFamily="2" charset="2"/>
              <a:buChar char="§"/>
            </a:pPr>
            <a:r>
              <a:rPr lang="en-US" altLang="en-US" sz="1400" b="1" dirty="0">
                <a:ea typeface="MS PGothic"/>
              </a:rPr>
              <a:t>Open laboratory sessions offered at various times </a:t>
            </a:r>
            <a:endParaRPr lang="en-US" sz="1400" b="1" dirty="0"/>
          </a:p>
          <a:p>
            <a:pPr lvl="1"/>
            <a:r>
              <a:rPr lang="en-US" sz="1400" b="1" dirty="0"/>
              <a:t>Anatomy and Physiology II BIO 214 Lecture (4 credits) and Laboratory (1 credit) </a:t>
            </a:r>
          </a:p>
          <a:p>
            <a:pPr lvl="1"/>
            <a:r>
              <a:rPr lang="en-US" sz="1400" b="1" dirty="0"/>
              <a:t>Writing I (ENG 101) (3 credits) </a:t>
            </a:r>
          </a:p>
          <a:p>
            <a:pPr lvl="0"/>
            <a:r>
              <a:rPr lang="en-US" sz="1400" b="1" u="sng" dirty="0"/>
              <a:t>In Fall 2025</a:t>
            </a:r>
            <a:r>
              <a:rPr lang="en-US" sz="1400" b="1" dirty="0"/>
              <a:t>: Students are enrolled in the ST Program where ST courses continue:  </a:t>
            </a:r>
          </a:p>
          <a:p>
            <a:pPr lvl="1"/>
            <a:r>
              <a:rPr lang="en-US" sz="1400" b="1" dirty="0"/>
              <a:t>Surgical Technology III (SUR 200E) Lecture (7 credits total)</a:t>
            </a:r>
          </a:p>
          <a:p>
            <a:pPr lvl="1"/>
            <a:r>
              <a:rPr lang="en-US" sz="1400" b="1" dirty="0"/>
              <a:t>Surgical Technology III (SUR 200C) Clinical 2 Days per week</a:t>
            </a:r>
          </a:p>
          <a:p>
            <a:pPr lvl="2">
              <a:lnSpc>
                <a:spcPct val="80000"/>
              </a:lnSpc>
              <a:buClr>
                <a:srgbClr val="9900CC"/>
              </a:buClr>
              <a:buFont typeface="Wingdings" pitchFamily="2" charset="2"/>
              <a:buChar char="§"/>
            </a:pPr>
            <a:r>
              <a:rPr lang="en-US" altLang="en-US" sz="1400" b="1" dirty="0">
                <a:ea typeface="MS PGothic"/>
              </a:rPr>
              <a:t>Open laboratory sessions offered at various times</a:t>
            </a:r>
            <a:endParaRPr lang="en-US" sz="1400" b="1" dirty="0"/>
          </a:p>
          <a:p>
            <a:pPr lvl="1"/>
            <a:r>
              <a:rPr lang="en-US" sz="1400" b="1" dirty="0"/>
              <a:t>Microbiology (BIO 221E/L) Lecture and Laboratory (4 credits)</a:t>
            </a:r>
          </a:p>
          <a:p>
            <a:pPr lvl="1"/>
            <a:r>
              <a:rPr lang="en-US" sz="1400" b="1" dirty="0"/>
              <a:t>Introduction to Psychology (PSY110) (3 credits)</a:t>
            </a:r>
            <a:endParaRPr lang="en-US" sz="1400" dirty="0"/>
          </a:p>
          <a:p>
            <a:r>
              <a:rPr lang="en-US" sz="1400" b="1" u="sng" dirty="0"/>
              <a:t>In Spring 2026</a:t>
            </a:r>
            <a:r>
              <a:rPr lang="en-US" sz="1400" b="1" dirty="0"/>
              <a:t>: Students are enrolled in the ST Program where ST courses continue:  </a:t>
            </a:r>
          </a:p>
          <a:p>
            <a:pPr lvl="1"/>
            <a:r>
              <a:rPr lang="en-US" sz="1400" b="1" dirty="0"/>
              <a:t>Surgical Technology IV (SUR 204E) Lecture (7 credits total) </a:t>
            </a:r>
          </a:p>
          <a:p>
            <a:pPr lvl="1"/>
            <a:r>
              <a:rPr lang="en-US" sz="1400" b="1" dirty="0"/>
              <a:t>Surgical Technology IV (SUR 204C) Clinical 2 Days per week</a:t>
            </a:r>
          </a:p>
          <a:p>
            <a:pPr lvl="2">
              <a:lnSpc>
                <a:spcPct val="80000"/>
              </a:lnSpc>
              <a:buClr>
                <a:srgbClr val="9900CC"/>
              </a:buClr>
              <a:buFont typeface="Wingdings" pitchFamily="2" charset="2"/>
              <a:buChar char="§"/>
            </a:pPr>
            <a:r>
              <a:rPr lang="en-US" altLang="en-US" sz="1400" b="1" dirty="0">
                <a:ea typeface="MS PGothic"/>
              </a:rPr>
              <a:t>Open laboratory sessions offered at various times</a:t>
            </a:r>
            <a:endParaRPr lang="en-US" sz="1400" b="1" dirty="0"/>
          </a:p>
          <a:p>
            <a:pPr lvl="1"/>
            <a:r>
              <a:rPr lang="en-US" sz="1400" b="1" dirty="0"/>
              <a:t>Introduction to Sociology  (SOC 101) (3 credits)</a:t>
            </a:r>
          </a:p>
          <a:p>
            <a:pPr lvl="1"/>
            <a:r>
              <a:rPr lang="en-US" sz="1400" b="1" dirty="0">
                <a:solidFill>
                  <a:srgbClr val="000000"/>
                </a:solidFill>
                <a:effectLst/>
                <a:ea typeface="Times New Roman" panose="02020603050405020304" pitchFamily="18" charset="0"/>
              </a:rPr>
              <a:t>Basic </a:t>
            </a:r>
            <a:r>
              <a:rPr lang="en-US" sz="1400" b="1" dirty="0">
                <a:solidFill>
                  <a:srgbClr val="000000"/>
                </a:solidFill>
                <a:ea typeface="Times New Roman" panose="02020603050405020304" pitchFamily="18" charset="0"/>
              </a:rPr>
              <a:t>Oral Communication </a:t>
            </a:r>
            <a:r>
              <a:rPr lang="en-US" sz="1400" b="1" dirty="0">
                <a:solidFill>
                  <a:srgbClr val="000000"/>
                </a:solidFill>
                <a:effectLst/>
                <a:ea typeface="Times New Roman" panose="02020603050405020304" pitchFamily="18" charset="0"/>
              </a:rPr>
              <a:t>Elective </a:t>
            </a:r>
            <a:r>
              <a:rPr lang="en-US" sz="1400" b="1" dirty="0"/>
              <a:t>(3 credits)</a:t>
            </a:r>
          </a:p>
          <a:p>
            <a:pPr lvl="1"/>
            <a:r>
              <a:rPr lang="en-US" sz="1400" b="1" dirty="0"/>
              <a:t>MAT Elective (3 credits)</a:t>
            </a:r>
            <a:endParaRPr lang="en-US" sz="1400" dirty="0"/>
          </a:p>
          <a:p>
            <a:pPr>
              <a:lnSpc>
                <a:spcPct val="80000"/>
              </a:lnSpc>
              <a:buClr>
                <a:srgbClr val="9900CC"/>
              </a:buClr>
            </a:pPr>
            <a:r>
              <a:rPr lang="en-US" altLang="en-US" sz="1400" b="1" dirty="0">
                <a:ea typeface="MS PGothic"/>
              </a:rPr>
              <a:t>Clinical (hospital experience): at </a:t>
            </a:r>
          </a:p>
          <a:p>
            <a:pPr lvl="4">
              <a:lnSpc>
                <a:spcPct val="80000"/>
              </a:lnSpc>
              <a:buClr>
                <a:srgbClr val="9900CC"/>
              </a:buClr>
              <a:buFont typeface="Wingdings" pitchFamily="2" charset="2"/>
              <a:buChar char="§"/>
            </a:pPr>
            <a:r>
              <a:rPr lang="en-US" altLang="en-US" sz="1400" b="1" dirty="0">
                <a:ea typeface="MS PGothic"/>
              </a:rPr>
              <a:t>NFMMC</a:t>
            </a:r>
          </a:p>
          <a:p>
            <a:pPr lvl="4">
              <a:lnSpc>
                <a:spcPct val="80000"/>
              </a:lnSpc>
              <a:buClr>
                <a:srgbClr val="9900CC"/>
              </a:buClr>
              <a:buFont typeface="Wingdings" pitchFamily="2" charset="2"/>
              <a:buChar char="§"/>
            </a:pPr>
            <a:r>
              <a:rPr lang="en-US" altLang="en-US" sz="1400" b="1" dirty="0">
                <a:ea typeface="MS PGothic"/>
              </a:rPr>
              <a:t>Catholic Health System (CHS)</a:t>
            </a:r>
          </a:p>
          <a:p>
            <a:pPr lvl="4">
              <a:lnSpc>
                <a:spcPct val="80000"/>
              </a:lnSpc>
              <a:buClr>
                <a:srgbClr val="9900CC"/>
              </a:buClr>
              <a:buFont typeface="Wingdings" pitchFamily="2" charset="2"/>
              <a:buChar char="§"/>
            </a:pPr>
            <a:r>
              <a:rPr lang="en-US" altLang="en-US" sz="1400" b="1" dirty="0" err="1">
                <a:ea typeface="MS PGothic"/>
              </a:rPr>
              <a:t>Kaleida</a:t>
            </a:r>
            <a:r>
              <a:rPr lang="en-US" altLang="en-US" sz="1400" b="1" dirty="0">
                <a:ea typeface="MS PGothic"/>
              </a:rPr>
              <a:t> Health System</a:t>
            </a:r>
          </a:p>
          <a:p>
            <a:pPr lvl="4">
              <a:lnSpc>
                <a:spcPct val="80000"/>
              </a:lnSpc>
              <a:buClr>
                <a:srgbClr val="9900CC"/>
              </a:buClr>
              <a:buFont typeface="Wingdings" pitchFamily="2" charset="2"/>
              <a:buChar char="§"/>
            </a:pPr>
            <a:r>
              <a:rPr lang="en-US" altLang="en-US" sz="1400" b="1" dirty="0">
                <a:ea typeface="MS PGothic"/>
              </a:rPr>
              <a:t>ECMC</a:t>
            </a:r>
          </a:p>
          <a:p>
            <a:endParaRPr lang="en-US" sz="1400" dirty="0"/>
          </a:p>
        </p:txBody>
      </p:sp>
    </p:spTree>
    <p:extLst>
      <p:ext uri="{BB962C8B-B14F-4D97-AF65-F5344CB8AC3E}">
        <p14:creationId xmlns:p14="http://schemas.microsoft.com/office/powerpoint/2010/main" val="4216936994"/>
      </p:ext>
    </p:extLst>
  </p:cSld>
  <p:clrMapOvr>
    <a:masterClrMapping/>
  </p:clrMapOvr>
  <mc:AlternateContent xmlns:mc="http://schemas.openxmlformats.org/markup-compatibility/2006" xmlns:p14="http://schemas.microsoft.com/office/powerpoint/2010/main">
    <mc:Choice Requires="p14">
      <p:transition p14:dur="200" advTm="15000">
        <p:cover/>
        <p:sndAc>
          <p:stSnd>
            <p:snd r:embed="rId2" name="Stapler"/>
          </p:stSnd>
        </p:sndAc>
      </p:transition>
    </mc:Choice>
    <mc:Fallback xmlns="">
      <p:transition xmlns:p14="http://schemas.microsoft.com/office/powerpoint/2010/main" advTm="15000">
        <p:cover/>
        <p:sndAc>
          <p:stSnd>
            <p:snd r:embed="rId3" name="Stapler"/>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960"/>
            <a:ext cx="8229600" cy="1036800"/>
          </a:xfrm>
        </p:spPr>
        <p:txBody>
          <a:bodyPr/>
          <a:lstStyle/>
          <a:p>
            <a:r>
              <a:rPr lang="en-US" altLang="en-US" b="1" dirty="0">
                <a:solidFill>
                  <a:schemeClr val="accent2"/>
                </a:solidFill>
                <a:ea typeface="MS PGothic"/>
              </a:rPr>
              <a:t>SURGICAL TECHNOLOGY</a:t>
            </a:r>
            <a:endParaRPr lang="en-US" dirty="0"/>
          </a:p>
        </p:txBody>
      </p:sp>
      <p:sp>
        <p:nvSpPr>
          <p:cNvPr id="3" name="Content Placeholder 2"/>
          <p:cNvSpPr>
            <a:spLocks noGrp="1"/>
          </p:cNvSpPr>
          <p:nvPr>
            <p:ph sz="half" idx="1"/>
          </p:nvPr>
        </p:nvSpPr>
        <p:spPr>
          <a:xfrm>
            <a:off x="259190" y="1010880"/>
            <a:ext cx="4077919" cy="5115283"/>
          </a:xfrm>
        </p:spPr>
        <p:txBody>
          <a:bodyPr>
            <a:normAutofit/>
          </a:bodyPr>
          <a:lstStyle/>
          <a:p>
            <a:pPr>
              <a:lnSpc>
                <a:spcPct val="80000"/>
              </a:lnSpc>
              <a:buClr>
                <a:srgbClr val="FF0000"/>
              </a:buClr>
              <a:buFont typeface="Monotype Sorts"/>
              <a:buNone/>
            </a:pPr>
            <a:r>
              <a:rPr lang="en-US" altLang="en-US" b="1" u="sng" dirty="0">
                <a:solidFill>
                  <a:schemeClr val="accent2"/>
                </a:solidFill>
                <a:ea typeface="MS PGothic"/>
              </a:rPr>
              <a:t>The Profession</a:t>
            </a:r>
          </a:p>
          <a:p>
            <a:pPr>
              <a:lnSpc>
                <a:spcPct val="80000"/>
              </a:lnSpc>
              <a:buClr>
                <a:srgbClr val="FF0000"/>
              </a:buClr>
              <a:buFont typeface="Monotype Sorts"/>
              <a:buNone/>
            </a:pPr>
            <a:r>
              <a:rPr lang="en-US" altLang="en-US" sz="1800" b="1" dirty="0">
                <a:ea typeface="MS PGothic"/>
              </a:rPr>
              <a:t>	</a:t>
            </a:r>
          </a:p>
          <a:p>
            <a:pPr>
              <a:lnSpc>
                <a:spcPct val="80000"/>
              </a:lnSpc>
              <a:buClr>
                <a:srgbClr val="FF0000"/>
              </a:buClr>
              <a:buFont typeface="Monotype Sorts"/>
              <a:buNone/>
            </a:pPr>
            <a:r>
              <a:rPr lang="en-US" altLang="en-US" sz="2000" b="1" dirty="0">
                <a:ea typeface="MS PGothic"/>
              </a:rPr>
              <a:t>Surgical Technologists are allied health professionals who are an integral part of the surgical team. They are responsible for a safe patient and surgical environment. </a:t>
            </a:r>
          </a:p>
          <a:p>
            <a:pPr>
              <a:lnSpc>
                <a:spcPct val="80000"/>
              </a:lnSpc>
              <a:buClr>
                <a:srgbClr val="FF0000"/>
              </a:buClr>
              <a:buFont typeface="Monotype Sorts"/>
              <a:buNone/>
            </a:pPr>
            <a:endParaRPr lang="en-US" altLang="en-US" sz="2000" b="1" dirty="0">
              <a:ea typeface="MS PGothic"/>
            </a:endParaRPr>
          </a:p>
          <a:p>
            <a:pPr>
              <a:lnSpc>
                <a:spcPct val="80000"/>
              </a:lnSpc>
              <a:buClr>
                <a:srgbClr val="FF0000"/>
              </a:buClr>
              <a:buFont typeface="Monotype Sorts"/>
              <a:buNone/>
            </a:pPr>
            <a:r>
              <a:rPr lang="en-US" altLang="en-US" sz="2000" b="1" dirty="0">
                <a:ea typeface="MS PGothic"/>
              </a:rPr>
              <a:t> Surgical Technologists:</a:t>
            </a:r>
          </a:p>
          <a:p>
            <a:pPr lvl="2">
              <a:lnSpc>
                <a:spcPct val="80000"/>
              </a:lnSpc>
              <a:buClr>
                <a:srgbClr val="9900CC"/>
              </a:buClr>
              <a:buFont typeface="Wingdings" pitchFamily="2" charset="2"/>
              <a:buChar char="§"/>
            </a:pPr>
            <a:r>
              <a:rPr lang="en-US" altLang="en-US" b="1" dirty="0">
                <a:ea typeface="MS PGothic"/>
              </a:rPr>
              <a:t>Maintain the sterile field.</a:t>
            </a:r>
          </a:p>
          <a:p>
            <a:pPr lvl="2">
              <a:lnSpc>
                <a:spcPct val="80000"/>
              </a:lnSpc>
              <a:buClr>
                <a:srgbClr val="9900CC"/>
              </a:buClr>
              <a:buFont typeface="Wingdings" pitchFamily="2" charset="2"/>
              <a:buChar char="§"/>
            </a:pPr>
            <a:r>
              <a:rPr lang="en-US" altLang="en-US" b="1" dirty="0">
                <a:ea typeface="MS PGothic"/>
              </a:rPr>
              <a:t>Assist in various surgical procedures.   </a:t>
            </a:r>
          </a:p>
          <a:p>
            <a:pPr lvl="2">
              <a:lnSpc>
                <a:spcPct val="80000"/>
              </a:lnSpc>
              <a:buClr>
                <a:srgbClr val="9900CC"/>
              </a:buClr>
              <a:buFont typeface="Wingdings" pitchFamily="2" charset="2"/>
              <a:buChar char="§"/>
            </a:pPr>
            <a:r>
              <a:rPr lang="en-US" altLang="en-US" b="1" dirty="0">
                <a:ea typeface="MS PGothic"/>
              </a:rPr>
              <a:t>Sterile members of the surgical team, who pass instruments,  sutures and sponges during surgery.</a:t>
            </a:r>
            <a:endParaRPr lang="en-US" dirty="0"/>
          </a:p>
        </p:txBody>
      </p:sp>
      <p:sp>
        <p:nvSpPr>
          <p:cNvPr id="4" name="Content Placeholder 3"/>
          <p:cNvSpPr>
            <a:spLocks noGrp="1"/>
          </p:cNvSpPr>
          <p:nvPr>
            <p:ph sz="half" idx="2"/>
          </p:nvPr>
        </p:nvSpPr>
        <p:spPr>
          <a:xfrm>
            <a:off x="4725894" y="1010880"/>
            <a:ext cx="3960906" cy="5389920"/>
          </a:xfrm>
        </p:spPr>
        <p:txBody>
          <a:bodyPr>
            <a:normAutofit/>
          </a:bodyPr>
          <a:lstStyle/>
          <a:p>
            <a:endParaRPr lang="en-US" sz="2000" dirty="0"/>
          </a:p>
          <a:p>
            <a:r>
              <a:rPr lang="en-US" b="1" dirty="0"/>
              <a:t>2024 NBSTSA CST Examination Pass rate is 100%</a:t>
            </a:r>
          </a:p>
          <a:p>
            <a:r>
              <a:rPr lang="en-US" b="1" dirty="0"/>
              <a:t>2024 NCCC Surgical Technology Graduate placement is 100%</a:t>
            </a:r>
          </a:p>
          <a:p>
            <a:r>
              <a:rPr lang="en-US" b="1" dirty="0"/>
              <a:t>Average US median wage: </a:t>
            </a:r>
          </a:p>
          <a:p>
            <a:pPr lvl="1"/>
            <a:r>
              <a:rPr lang="en-US" b="1" dirty="0"/>
              <a:t>$28.00-$30.00 </a:t>
            </a:r>
          </a:p>
        </p:txBody>
      </p:sp>
    </p:spTree>
    <p:extLst>
      <p:ext uri="{BB962C8B-B14F-4D97-AF65-F5344CB8AC3E}">
        <p14:creationId xmlns:p14="http://schemas.microsoft.com/office/powerpoint/2010/main" val="4209819285"/>
      </p:ext>
    </p:extLst>
  </p:cSld>
  <p:clrMapOvr>
    <a:masterClrMapping/>
  </p:clrMapOvr>
  <mc:AlternateContent xmlns:mc="http://schemas.openxmlformats.org/markup-compatibility/2006" xmlns:p14="http://schemas.microsoft.com/office/powerpoint/2010/main">
    <mc:Choice Requires="p14">
      <p:transition p14:dur="200" advTm="10000">
        <p:cover/>
        <p:sndAc>
          <p:stSnd>
            <p:snd r:embed="rId2" name="Stapler"/>
          </p:stSnd>
        </p:sndAc>
      </p:transition>
    </mc:Choice>
    <mc:Fallback xmlns="">
      <p:transition xmlns:p14="http://schemas.microsoft.com/office/powerpoint/2010/main" advTm="10000">
        <p:cover/>
        <p:sndAc>
          <p:stSnd>
            <p:snd r:embed="rId4" name="Stapler"/>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62F66-664D-B80D-5693-8A01FA74744D}"/>
              </a:ext>
            </a:extLst>
          </p:cNvPr>
          <p:cNvSpPr>
            <a:spLocks noGrp="1"/>
          </p:cNvSpPr>
          <p:nvPr>
            <p:ph type="title"/>
          </p:nvPr>
        </p:nvSpPr>
        <p:spPr>
          <a:xfrm>
            <a:off x="1792288" y="4925568"/>
            <a:ext cx="5486400" cy="1932432"/>
          </a:xfrm>
        </p:spPr>
        <p:txBody>
          <a:bodyPr>
            <a:normAutofit fontScale="90000"/>
          </a:bodyPr>
          <a:lstStyle/>
          <a:p>
            <a:pPr algn="ctr"/>
            <a:r>
              <a:rPr lang="en-US" sz="2200" dirty="0"/>
              <a:t>SUNY Niagara Surgical Technology Program </a:t>
            </a:r>
            <a:br>
              <a:rPr lang="en-US" sz="2200" dirty="0"/>
            </a:br>
            <a:r>
              <a:rPr lang="en-US" sz="2200" dirty="0"/>
              <a:t>Class of 2024 </a:t>
            </a:r>
            <a:br>
              <a:rPr lang="en-US" sz="2200" dirty="0"/>
            </a:br>
            <a:r>
              <a:rPr lang="en-US" sz="2200" dirty="0"/>
              <a:t>NBSTSA CST Examination Pass Rate</a:t>
            </a:r>
            <a:br>
              <a:rPr lang="en-US" sz="2200" dirty="0"/>
            </a:br>
            <a:r>
              <a:rPr lang="en-US" sz="2200" dirty="0"/>
              <a:t>100%</a:t>
            </a:r>
            <a:br>
              <a:rPr lang="en-US" sz="2200" dirty="0"/>
            </a:br>
            <a:br>
              <a:rPr lang="en-US" dirty="0"/>
            </a:br>
            <a:endParaRPr lang="en-US" dirty="0"/>
          </a:p>
        </p:txBody>
      </p:sp>
      <p:pic>
        <p:nvPicPr>
          <p:cNvPr id="8" name="Picture Placeholder 7">
            <a:extLst>
              <a:ext uri="{FF2B5EF4-FFF2-40B4-BE49-F238E27FC236}">
                <a16:creationId xmlns:a16="http://schemas.microsoft.com/office/drawing/2014/main" id="{84C5A5D2-2A31-1D93-C535-A0D395F485C9}"/>
              </a:ext>
            </a:extLst>
          </p:cNvPr>
          <p:cNvPicPr>
            <a:picLocks noGrp="1" noChangeAspect="1"/>
          </p:cNvPicPr>
          <p:nvPr>
            <p:ph type="pic" idx="1"/>
          </p:nvPr>
        </p:nvPicPr>
        <p:blipFill>
          <a:blip r:embed="rId3"/>
          <a:srcRect/>
          <a:stretch>
            <a:fillRect/>
          </a:stretch>
        </p:blipFill>
        <p:spPr>
          <a:xfrm>
            <a:off x="1792288" y="926592"/>
            <a:ext cx="5486400" cy="3998976"/>
          </a:xfrm>
        </p:spPr>
      </p:pic>
    </p:spTree>
    <p:extLst>
      <p:ext uri="{BB962C8B-B14F-4D97-AF65-F5344CB8AC3E}">
        <p14:creationId xmlns:p14="http://schemas.microsoft.com/office/powerpoint/2010/main" val="237459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F8ED-09CA-6533-039A-51573A09C7F5}"/>
              </a:ext>
            </a:extLst>
          </p:cNvPr>
          <p:cNvSpPr>
            <a:spLocks noGrp="1"/>
          </p:cNvSpPr>
          <p:nvPr>
            <p:ph type="title"/>
          </p:nvPr>
        </p:nvSpPr>
        <p:spPr/>
        <p:txBody>
          <a:bodyPr>
            <a:normAutofit/>
          </a:bodyPr>
          <a:lstStyle/>
          <a:p>
            <a:r>
              <a:rPr lang="en-US" altLang="en-US" sz="3500" b="1">
                <a:ea typeface="MS PGothic"/>
              </a:rPr>
              <a:t>SURGICAL TECHNOLOGY</a:t>
            </a:r>
            <a:endParaRPr lang="en-US" sz="3500"/>
          </a:p>
        </p:txBody>
      </p:sp>
      <p:pic>
        <p:nvPicPr>
          <p:cNvPr id="15" name="Content Placeholder 14">
            <a:extLst>
              <a:ext uri="{FF2B5EF4-FFF2-40B4-BE49-F238E27FC236}">
                <a16:creationId xmlns:a16="http://schemas.microsoft.com/office/drawing/2014/main" id="{0EC43382-2F99-6998-1E8F-F6D36CC6A8EF}"/>
              </a:ext>
            </a:extLst>
          </p:cNvPr>
          <p:cNvPicPr>
            <a:picLocks noGrp="1" noChangeAspect="1"/>
          </p:cNvPicPr>
          <p:nvPr>
            <p:ph idx="1"/>
          </p:nvPr>
        </p:nvPicPr>
        <p:blipFill>
          <a:blip r:embed="rId2"/>
          <a:stretch>
            <a:fillRect/>
          </a:stretch>
        </p:blipFill>
        <p:spPr>
          <a:xfrm>
            <a:off x="841248" y="1600200"/>
            <a:ext cx="7559039" cy="4525963"/>
          </a:xfrm>
        </p:spPr>
      </p:pic>
    </p:spTree>
    <p:extLst>
      <p:ext uri="{BB962C8B-B14F-4D97-AF65-F5344CB8AC3E}">
        <p14:creationId xmlns:p14="http://schemas.microsoft.com/office/powerpoint/2010/main" val="298130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EEAB4C-0B10-C2F3-BC8A-C7C39CF820FA}"/>
              </a:ext>
            </a:extLst>
          </p:cNvPr>
          <p:cNvSpPr>
            <a:spLocks noGrp="1"/>
          </p:cNvSpPr>
          <p:nvPr>
            <p:ph type="title"/>
          </p:nvPr>
        </p:nvSpPr>
        <p:spPr/>
        <p:txBody>
          <a:bodyPr/>
          <a:lstStyle/>
          <a:p>
            <a:r>
              <a:rPr lang="en-US" altLang="en-US" b="1" dirty="0">
                <a:solidFill>
                  <a:schemeClr val="accent2"/>
                </a:solidFill>
                <a:ea typeface="MS PGothic"/>
              </a:rPr>
              <a:t>SURGICAL TECHNOLOGY</a:t>
            </a:r>
            <a:endParaRPr lang="en-US" dirty="0"/>
          </a:p>
        </p:txBody>
      </p:sp>
      <p:pic>
        <p:nvPicPr>
          <p:cNvPr id="8" name="Content Placeholder 7">
            <a:extLst>
              <a:ext uri="{FF2B5EF4-FFF2-40B4-BE49-F238E27FC236}">
                <a16:creationId xmlns:a16="http://schemas.microsoft.com/office/drawing/2014/main" id="{6559AE24-35D0-BA0B-0CA8-C0D53A1F81F9}"/>
              </a:ext>
            </a:extLst>
          </p:cNvPr>
          <p:cNvPicPr>
            <a:picLocks noGrp="1" noChangeAspect="1"/>
          </p:cNvPicPr>
          <p:nvPr>
            <p:ph idx="1"/>
          </p:nvPr>
        </p:nvPicPr>
        <p:blipFill>
          <a:blip r:embed="rId2"/>
          <a:stretch>
            <a:fillRect/>
          </a:stretch>
        </p:blipFill>
        <p:spPr>
          <a:xfrm>
            <a:off x="829056" y="1417638"/>
            <a:ext cx="7485888" cy="4800282"/>
          </a:xfrm>
        </p:spPr>
      </p:pic>
    </p:spTree>
    <p:extLst>
      <p:ext uri="{BB962C8B-B14F-4D97-AF65-F5344CB8AC3E}">
        <p14:creationId xmlns:p14="http://schemas.microsoft.com/office/powerpoint/2010/main" val="261025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797</TotalTime>
  <Words>1026</Words>
  <Application>Microsoft Office PowerPoint</Application>
  <PresentationFormat>On-screen Show (4:3)</PresentationFormat>
  <Paragraphs>79</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PGothic</vt:lpstr>
      <vt:lpstr>Aptos</vt:lpstr>
      <vt:lpstr>Arial</vt:lpstr>
      <vt:lpstr>Calibri</vt:lpstr>
      <vt:lpstr>Monotype Sorts</vt:lpstr>
      <vt:lpstr>Times New Roman</vt:lpstr>
      <vt:lpstr>Verdana</vt:lpstr>
      <vt:lpstr>Wingdings</vt:lpstr>
      <vt:lpstr>Office Theme</vt:lpstr>
      <vt:lpstr>SUNY NIAGARA SURGICAL TECHNOLOGY PROGRAM</vt:lpstr>
      <vt:lpstr>SURGICAL TECHNOLOGY</vt:lpstr>
      <vt:lpstr>SURGICAL TECHNOLOGY</vt:lpstr>
      <vt:lpstr>SURGICAL TECHNOLOGY</vt:lpstr>
      <vt:lpstr>SURGICAL TECHNOLOGY</vt:lpstr>
      <vt:lpstr>SURGICAL TECHNOLOGY</vt:lpstr>
      <vt:lpstr>SUNY Niagara Surgical Technology Program  Class of 2024  NBSTSA CST Examination Pass Rate 100%  </vt:lpstr>
      <vt:lpstr>SURGICAL TECHNOLOGY</vt:lpstr>
      <vt:lpstr>SURGICAL TECHNOLOGY</vt:lpstr>
      <vt:lpstr>SURGICAL TECHNOLOGY</vt:lpstr>
      <vt:lpstr>SURGICAL TECHNOLOGY</vt:lpstr>
      <vt:lpstr>SURGICAL TECHNOLOGY</vt:lpstr>
    </vt:vector>
  </TitlesOfParts>
  <Company>Niagara County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TECHNOLOGY</dc:title>
  <dc:creator>Gemma Fournier</dc:creator>
  <cp:lastModifiedBy>Gemma Fournier</cp:lastModifiedBy>
  <cp:revision>63</cp:revision>
  <dcterms:created xsi:type="dcterms:W3CDTF">2018-11-13T20:11:28Z</dcterms:created>
  <dcterms:modified xsi:type="dcterms:W3CDTF">2024-12-05T16:26:56Z</dcterms:modified>
</cp:coreProperties>
</file>